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embeddedFontLst>
    <p:embeddedFont>
      <p:font typeface="Helvetica Neue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7" roundtripDataSignature="AMtx7mgQu74nPzcOkQVdBuaLnAEcxu+s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59AE6F3-2BCF-46CB-B30B-22DFB3B34D3C}">
  <a:tblStyle styleId="{459AE6F3-2BCF-46CB-B30B-22DFB3B34D3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6ba388daf_2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e6ba388daf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805587b75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e805587b7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6ba388daf_2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e6ba388daf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805587b75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e805587b7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805587b75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e805587b7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6ba388daf_2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e6ba388daf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805587b75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e805587b7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805587b75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e805587b7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805587b75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e805587b7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986676eba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986676eb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6ba388daf_4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e6ba388daf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986676eba_2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986676eba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986676eba_2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986676eba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986676eba_2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986676eba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986676eba_2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986676eba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9c9d7065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e9c9d706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53b6f5b7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e53b6f5b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6ba388daf_4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e6ba388daf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9907e0b89_0_4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e9907e0b89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984e2f87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e984e2f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984e2f872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e984e2f87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"/>
          <p:cNvSpPr/>
          <p:nvPr/>
        </p:nvSpPr>
        <p:spPr>
          <a:xfrm>
            <a:off x="0" y="761999"/>
            <a:ext cx="9141600" cy="53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8"/>
          <p:cNvSpPr/>
          <p:nvPr/>
        </p:nvSpPr>
        <p:spPr>
          <a:xfrm>
            <a:off x="9270263" y="761999"/>
            <a:ext cx="2925300" cy="5334000"/>
          </a:xfrm>
          <a:prstGeom prst="rect">
            <a:avLst/>
          </a:prstGeom>
          <a:solidFill>
            <a:srgbClr val="C8C8C8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8"/>
          <p:cNvSpPr txBox="1"/>
          <p:nvPr>
            <p:ph type="ctrTitle"/>
          </p:nvPr>
        </p:nvSpPr>
        <p:spPr>
          <a:xfrm>
            <a:off x="1069848" y="1298448"/>
            <a:ext cx="73152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Arial"/>
              <a:buNone/>
              <a:defRPr sz="59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"/>
          <p:cNvSpPr txBox="1"/>
          <p:nvPr>
            <p:ph idx="1" type="subTitle"/>
          </p:nvPr>
        </p:nvSpPr>
        <p:spPr>
          <a:xfrm>
            <a:off x="1100015" y="467024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cap="none">
                <a:solidFill>
                  <a:srgbClr val="D7F0F6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" name="Google Shape;18;p8"/>
          <p:cNvSpPr txBox="1"/>
          <p:nvPr>
            <p:ph idx="10" type="dt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1" type="ftr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 rot="5400000">
            <a:off x="4966518" y="-233142"/>
            <a:ext cx="5120700" cy="7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 rot="5400000">
            <a:off x="-685800" y="2057400"/>
            <a:ext cx="49530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 rot="5400000">
            <a:off x="4965162" y="-228570"/>
            <a:ext cx="5120700" cy="7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0" type="dt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idx="1" type="body"/>
          </p:nvPr>
        </p:nvSpPr>
        <p:spPr>
          <a:xfrm>
            <a:off x="3869268" y="864108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0" type="dt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1" type="ftr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type="title"/>
          </p:nvPr>
        </p:nvSpPr>
        <p:spPr>
          <a:xfrm>
            <a:off x="3867912" y="1298448"/>
            <a:ext cx="73152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900"/>
              <a:buFont typeface="Arial"/>
              <a:buNone/>
              <a:defRPr b="0" sz="5900">
                <a:solidFill>
                  <a:srgbClr val="59595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" type="body"/>
          </p:nvPr>
        </p:nvSpPr>
        <p:spPr>
          <a:xfrm>
            <a:off x="3886200" y="4672584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cap="none">
                <a:solidFill>
                  <a:srgbClr val="595959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0"/>
          <p:cNvSpPr txBox="1"/>
          <p:nvPr>
            <p:ph idx="10" type="dt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1" type="ftr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" type="body"/>
          </p:nvPr>
        </p:nvSpPr>
        <p:spPr>
          <a:xfrm>
            <a:off x="3867912" y="868680"/>
            <a:ext cx="34746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36" name="Google Shape;36;p11"/>
          <p:cNvSpPr txBox="1"/>
          <p:nvPr>
            <p:ph idx="2" type="body"/>
          </p:nvPr>
        </p:nvSpPr>
        <p:spPr>
          <a:xfrm>
            <a:off x="7818120" y="868680"/>
            <a:ext cx="34746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37" name="Google Shape;37;p11"/>
          <p:cNvSpPr txBox="1"/>
          <p:nvPr>
            <p:ph idx="10" type="dt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1" type="ftr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" type="body"/>
          </p:nvPr>
        </p:nvSpPr>
        <p:spPr>
          <a:xfrm>
            <a:off x="3867912" y="1023586"/>
            <a:ext cx="34746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595959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2"/>
          <p:cNvSpPr txBox="1"/>
          <p:nvPr>
            <p:ph idx="2" type="body"/>
          </p:nvPr>
        </p:nvSpPr>
        <p:spPr>
          <a:xfrm>
            <a:off x="3867912" y="1930936"/>
            <a:ext cx="34746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44" name="Google Shape;44;p12"/>
          <p:cNvSpPr txBox="1"/>
          <p:nvPr>
            <p:ph idx="3" type="body"/>
          </p:nvPr>
        </p:nvSpPr>
        <p:spPr>
          <a:xfrm>
            <a:off x="7818463" y="1023586"/>
            <a:ext cx="34746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595959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2"/>
          <p:cNvSpPr txBox="1"/>
          <p:nvPr>
            <p:ph idx="4" type="body"/>
          </p:nvPr>
        </p:nvSpPr>
        <p:spPr>
          <a:xfrm>
            <a:off x="7818463" y="1930936"/>
            <a:ext cx="34746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46" name="Google Shape;46;p12"/>
          <p:cNvSpPr txBox="1"/>
          <p:nvPr>
            <p:ph idx="10" type="dt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1" type="ftr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0" type="dt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showMasterSp="0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0" type="dt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1" type="ftr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256032" y="1143000"/>
            <a:ext cx="2834700" cy="237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867912" y="868680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256032" y="3494176"/>
            <a:ext cx="2834700" cy="23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5"/>
          <p:cNvSpPr txBox="1"/>
          <p:nvPr>
            <p:ph idx="10" type="dt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256032" y="1143000"/>
            <a:ext cx="2834700" cy="237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/>
          <p:nvPr>
            <p:ph idx="2" type="pic"/>
          </p:nvPr>
        </p:nvSpPr>
        <p:spPr>
          <a:xfrm>
            <a:off x="3570644" y="767419"/>
            <a:ext cx="8115300" cy="5331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56032" y="3493008"/>
            <a:ext cx="2834700" cy="23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499101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/>
          <p:nvPr/>
        </p:nvSpPr>
        <p:spPr>
          <a:xfrm>
            <a:off x="1" y="758952"/>
            <a:ext cx="3443700" cy="533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7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7"/>
          <p:cNvSpPr/>
          <p:nvPr/>
        </p:nvSpPr>
        <p:spPr>
          <a:xfrm>
            <a:off x="11815864" y="758952"/>
            <a:ext cx="384000" cy="5331000"/>
          </a:xfrm>
          <a:prstGeom prst="rect">
            <a:avLst/>
          </a:prstGeom>
          <a:solidFill>
            <a:srgbClr val="C8C8C8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7"/>
          <p:cNvSpPr txBox="1"/>
          <p:nvPr>
            <p:ph idx="1" type="body"/>
          </p:nvPr>
        </p:nvSpPr>
        <p:spPr>
          <a:xfrm>
            <a:off x="3869268" y="864108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0" type="dt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7"/>
          <p:cNvSpPr txBox="1"/>
          <p:nvPr>
            <p:ph idx="11" type="ftr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2" type="sldNum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news.cts.com.tw/cts/society/200812/200812040257522.html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roadsafety.tw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tw.appledaily.com/international/20191015/TVRJVYULC2CRBH4EMSHZIHUBK4/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069850" y="1298450"/>
            <a:ext cx="77382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zh-TW" sz="4800">
                <a:latin typeface="DFKai-SB"/>
                <a:ea typeface="DFKai-SB"/>
                <a:cs typeface="DFKai-SB"/>
                <a:sym typeface="DFKai-SB"/>
              </a:rPr>
              <a:t>專題名稱:</a:t>
            </a:r>
            <a:endParaRPr sz="48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br>
              <a:rPr lang="zh-TW" sz="5400">
                <a:latin typeface="DFKai-SB"/>
                <a:ea typeface="DFKai-SB"/>
                <a:cs typeface="DFKai-SB"/>
                <a:sym typeface="DFKai-SB"/>
              </a:rPr>
            </a:br>
            <a:r>
              <a:rPr lang="zh-TW">
                <a:latin typeface="DFKai-SB"/>
                <a:ea typeface="DFKai-SB"/>
                <a:cs typeface="DFKai-SB"/>
                <a:sym typeface="DFKai-SB"/>
              </a:rPr>
              <a:t>        </a:t>
            </a:r>
            <a:r>
              <a:rPr lang="zh-TW" sz="3500">
                <a:latin typeface="DFKai-SB"/>
                <a:ea typeface="DFKai-SB"/>
                <a:cs typeface="DFKai-SB"/>
                <a:sym typeface="DFKai-SB"/>
              </a:rPr>
              <a:t>高速公路車禍事故偵測</a:t>
            </a:r>
            <a:endParaRPr sz="35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607740" y="4894371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 sz="2400">
                <a:latin typeface="DFKai-SB"/>
                <a:ea typeface="DFKai-SB"/>
                <a:cs typeface="DFKai-SB"/>
                <a:sym typeface="DFKai-SB"/>
              </a:rPr>
              <a:t>第二組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6ba388daf_2_42"/>
          <p:cNvSpPr txBox="1"/>
          <p:nvPr>
            <p:ph type="title"/>
          </p:nvPr>
        </p:nvSpPr>
        <p:spPr>
          <a:xfrm>
            <a:off x="252919" y="1128462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圖片的預處理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49" name="Google Shape;149;ge6ba388daf_2_42"/>
          <p:cNvSpPr txBox="1"/>
          <p:nvPr>
            <p:ph idx="1" type="body"/>
          </p:nvPr>
        </p:nvSpPr>
        <p:spPr>
          <a:xfrm>
            <a:off x="3902325" y="673875"/>
            <a:ext cx="73152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600">
              <a:solidFill>
                <a:schemeClr val="lt1"/>
              </a:solidFill>
            </a:endParaRPr>
          </a:p>
          <a:p>
            <a:pPr indent="-182880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1.大小控管 畫質統一設定成:1918*1280</a:t>
            </a:r>
            <a:endParaRPr/>
          </a:p>
          <a:p>
            <a:pPr indent="-182880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2.灰階處理 把圖像轉成灰階 不讓色彩干擾判斷</a:t>
            </a:r>
            <a:endParaRPr/>
          </a:p>
          <a:p>
            <a:pPr indent="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0" name="Google Shape;150;ge6ba388daf_2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7962" y="2257100"/>
            <a:ext cx="7923974" cy="379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805587b75_0_1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lt1"/>
                </a:solidFill>
              </a:rPr>
              <a:t>First</a:t>
            </a:r>
            <a:r>
              <a:rPr lang="zh-TW">
                <a:solidFill>
                  <a:schemeClr val="lt1"/>
                </a:solidFill>
              </a:rPr>
              <a:t>-train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結果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56" name="Google Shape;156;ge805587b75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9275" y="864108"/>
            <a:ext cx="55721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e805587b75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9275" y="1483801"/>
            <a:ext cx="6521401" cy="43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6ba388daf_2_32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zh-TW">
                <a:solidFill>
                  <a:schemeClr val="lt1"/>
                </a:solidFill>
              </a:rPr>
              <a:t>First-train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結果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63" name="Google Shape;163;ge6ba388daf_2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150" y="1568450"/>
            <a:ext cx="7184348" cy="4794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e6ba388daf_2_32"/>
          <p:cNvSpPr txBox="1"/>
          <p:nvPr/>
        </p:nvSpPr>
        <p:spPr>
          <a:xfrm>
            <a:off x="3854950" y="673075"/>
            <a:ext cx="711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/>
              <a:t>with_accident:0.9319995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/>
              <a:t>car:0.9445232</a:t>
            </a:r>
            <a:endParaRPr b="1"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805587b75_0_23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First-train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結果探討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70" name="Google Shape;170;ge805587b75_0_23"/>
          <p:cNvSpPr txBox="1"/>
          <p:nvPr>
            <p:ph idx="1" type="body"/>
          </p:nvPr>
        </p:nvSpPr>
        <p:spPr>
          <a:xfrm>
            <a:off x="4046275" y="774400"/>
            <a:ext cx="73152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無法辨識with_accident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可能原因 :</a:t>
            </a:r>
            <a:r>
              <a:rPr lang="zh-TW"/>
              <a:t>1.</a:t>
            </a:r>
            <a:r>
              <a:rPr lang="zh-TW"/>
              <a:t>資料數不足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/>
              <a:t>      </a:t>
            </a:r>
            <a:r>
              <a:rPr lang="zh-TW"/>
              <a:t>                 2</a:t>
            </a:r>
            <a:r>
              <a:rPr lang="zh-TW"/>
              <a:t>.訓練資料car被裁切</a:t>
            </a:r>
            <a:endParaRPr/>
          </a:p>
        </p:txBody>
      </p:sp>
      <p:pic>
        <p:nvPicPr>
          <p:cNvPr id="171" name="Google Shape;171;ge805587b75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369" y="2566601"/>
            <a:ext cx="7334567" cy="349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805587b75_0_39"/>
          <p:cNvSpPr txBox="1"/>
          <p:nvPr>
            <p:ph type="title"/>
          </p:nvPr>
        </p:nvSpPr>
        <p:spPr>
          <a:xfrm>
            <a:off x="286544" y="1325562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Second-train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嘗試優化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77" name="Google Shape;177;ge805587b75_0_39"/>
          <p:cNvSpPr txBox="1"/>
          <p:nvPr>
            <p:ph idx="1" type="body"/>
          </p:nvPr>
        </p:nvSpPr>
        <p:spPr>
          <a:xfrm>
            <a:off x="3869275" y="886194"/>
            <a:ext cx="7315200" cy="14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增加with_accident圖片數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資料挑選car無被裁切圖片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重新label並增加epoch數</a:t>
            </a:r>
            <a:endParaRPr/>
          </a:p>
        </p:txBody>
      </p:sp>
      <p:pic>
        <p:nvPicPr>
          <p:cNvPr id="178" name="Google Shape;178;ge805587b75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7188" y="2387200"/>
            <a:ext cx="7639363" cy="36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6ba388daf_2_26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>
                <a:solidFill>
                  <a:schemeClr val="lt1"/>
                </a:solidFill>
              </a:rPr>
              <a:t>Second</a:t>
            </a:r>
            <a:r>
              <a:rPr lang="zh-TW">
                <a:solidFill>
                  <a:schemeClr val="lt1"/>
                </a:solidFill>
              </a:rPr>
              <a:t>-train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結果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84" name="Google Shape;184;ge6ba388daf_2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301" y="1423750"/>
            <a:ext cx="7310025" cy="48784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e6ba388daf_2_26"/>
          <p:cNvSpPr txBox="1"/>
          <p:nvPr/>
        </p:nvSpPr>
        <p:spPr>
          <a:xfrm>
            <a:off x="3787725" y="785150"/>
            <a:ext cx="7310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/>
              <a:t>without_accident:0.998508</a:t>
            </a:r>
            <a:endParaRPr b="1"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805587b75_0_6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lt1"/>
                </a:solidFill>
              </a:rPr>
              <a:t>Second-train</a:t>
            </a:r>
            <a:r>
              <a:rPr lang="zh-TW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結果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91" name="Google Shape;191;ge805587b75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6125" y="760325"/>
            <a:ext cx="4339400" cy="6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e805587b75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6125" y="1541700"/>
            <a:ext cx="6715001" cy="44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805587b75_0_18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>
                <a:solidFill>
                  <a:schemeClr val="lt1"/>
                </a:solidFill>
              </a:rPr>
              <a:t>Second-train</a:t>
            </a:r>
            <a:r>
              <a:rPr lang="zh-TW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結果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98" name="Google Shape;198;ge805587b75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5281" y="860450"/>
            <a:ext cx="378142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e805587b75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4600" y="1522100"/>
            <a:ext cx="7266075" cy="48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805587b75_0_28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zh-TW">
                <a:solidFill>
                  <a:schemeClr val="lt1"/>
                </a:solidFill>
              </a:rPr>
              <a:t>Second-train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結果探討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05" name="Google Shape;205;ge805587b75_0_28"/>
          <p:cNvSpPr txBox="1"/>
          <p:nvPr>
            <p:ph idx="1" type="body"/>
          </p:nvPr>
        </p:nvSpPr>
        <p:spPr>
          <a:xfrm>
            <a:off x="3984450" y="954351"/>
            <a:ext cx="73152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/>
              <a:t>。已可粗略分辨有無車禍和car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/>
              <a:t>。未見過的車種會視為車禍</a:t>
            </a:r>
            <a:endParaRPr/>
          </a:p>
        </p:txBody>
      </p:sp>
      <p:pic>
        <p:nvPicPr>
          <p:cNvPr id="206" name="Google Shape;206;ge805587b75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4458" y="2182649"/>
            <a:ext cx="6397711" cy="379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986676eba_2_0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Third-train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優化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12" name="Google Shape;212;ge986676eba_2_0"/>
          <p:cNvSpPr txBox="1"/>
          <p:nvPr>
            <p:ph idx="1" type="body"/>
          </p:nvPr>
        </p:nvSpPr>
        <p:spPr>
          <a:xfrm>
            <a:off x="3869275" y="897200"/>
            <a:ext cx="7315200" cy="122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增加with_accident圖片數，並加入大型車訓練</a:t>
            </a:r>
            <a:endParaRPr/>
          </a:p>
        </p:txBody>
      </p:sp>
      <p:pic>
        <p:nvPicPr>
          <p:cNvPr id="213" name="Google Shape;213;ge986676eba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844" y="2214925"/>
            <a:ext cx="6584195" cy="41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6ba388daf_4_4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研究動機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95" name="Google Shape;95;ge6ba388daf_4_4"/>
          <p:cNvSpPr txBox="1"/>
          <p:nvPr>
            <p:ph idx="1" type="body"/>
          </p:nvPr>
        </p:nvSpPr>
        <p:spPr>
          <a:xfrm>
            <a:off x="3869275" y="864100"/>
            <a:ext cx="79083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/>
              <a:t>發生車禍無人理會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sz="17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https://news.cts.com.tw/cts/society/200812/200812040257522.html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96" name="Google Shape;96;ge6ba388daf_4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0275" y="1334225"/>
            <a:ext cx="6589050" cy="44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986676eba_2_6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Third-train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結果</a:t>
            </a:r>
            <a:endParaRPr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19" name="Google Shape;219;ge986676eba_2_6"/>
          <p:cNvSpPr txBox="1"/>
          <p:nvPr>
            <p:ph idx="1" type="body"/>
          </p:nvPr>
        </p:nvSpPr>
        <p:spPr>
          <a:xfrm>
            <a:off x="3869275" y="864107"/>
            <a:ext cx="7315200" cy="649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7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without_accident: 0.95979977</a:t>
            </a:r>
            <a:endParaRPr sz="2700"/>
          </a:p>
        </p:txBody>
      </p:sp>
      <p:pic>
        <p:nvPicPr>
          <p:cNvPr id="220" name="Google Shape;220;ge986676eba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275" y="1641550"/>
            <a:ext cx="7315200" cy="47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986676eba_2_11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lt1"/>
                </a:solidFill>
              </a:rPr>
              <a:t>Third-train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結果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26" name="Google Shape;226;ge986676eba_2_11"/>
          <p:cNvSpPr txBox="1"/>
          <p:nvPr>
            <p:ph idx="1" type="body"/>
          </p:nvPr>
        </p:nvSpPr>
        <p:spPr>
          <a:xfrm>
            <a:off x="3869275" y="864107"/>
            <a:ext cx="7315200" cy="60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with_accident: 0.739540</a:t>
            </a:r>
            <a:endParaRPr sz="2600"/>
          </a:p>
        </p:txBody>
      </p:sp>
      <p:pic>
        <p:nvPicPr>
          <p:cNvPr id="227" name="Google Shape;227;ge986676eba_2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101" y="1767699"/>
            <a:ext cx="7720225" cy="43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986676eba_2_20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zh-TW">
                <a:solidFill>
                  <a:schemeClr val="lt1"/>
                </a:solidFill>
              </a:rPr>
              <a:t>Third</a:t>
            </a:r>
            <a:r>
              <a:rPr lang="zh-TW">
                <a:solidFill>
                  <a:schemeClr val="lt1"/>
                </a:solidFill>
              </a:rPr>
              <a:t>-train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zh-TW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結果探討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33" name="Google Shape;233;ge986676eba_2_20"/>
          <p:cNvSpPr txBox="1"/>
          <p:nvPr>
            <p:ph idx="1" type="body"/>
          </p:nvPr>
        </p:nvSpPr>
        <p:spPr>
          <a:xfrm>
            <a:off x="3869268" y="864108"/>
            <a:ext cx="7315200" cy="5120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已能辨認大型車是否發生事故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仍需要更多的資料集供模型訓練，方能提高準確率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986676eba_2_27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Webcam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拍照+辨識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39" name="Google Shape;239;ge986676eba_2_27"/>
          <p:cNvSpPr txBox="1"/>
          <p:nvPr>
            <p:ph idx="1" type="body"/>
          </p:nvPr>
        </p:nvSpPr>
        <p:spPr>
          <a:xfrm>
            <a:off x="3869275" y="1065300"/>
            <a:ext cx="7315200" cy="491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ge986676eba_2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275" y="705138"/>
            <a:ext cx="7052551" cy="56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9c9d70655_0_0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延伸應用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IP Webcam</a:t>
            </a:r>
            <a:endParaRPr/>
          </a:p>
        </p:txBody>
      </p:sp>
      <p:sp>
        <p:nvSpPr>
          <p:cNvPr id="246" name="Google Shape;246;ge9c9d70655_0_0"/>
          <p:cNvSpPr txBox="1"/>
          <p:nvPr>
            <p:ph idx="1" type="body"/>
          </p:nvPr>
        </p:nvSpPr>
        <p:spPr>
          <a:xfrm>
            <a:off x="3869275" y="2208300"/>
            <a:ext cx="3537900" cy="377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運用IP Webcam可使用非本地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的攝像頭拍照，並立即辨認事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故是否發生。</a:t>
            </a:r>
            <a:endParaRPr/>
          </a:p>
        </p:txBody>
      </p:sp>
      <p:pic>
        <p:nvPicPr>
          <p:cNvPr id="247" name="Google Shape;247;ge9c9d7065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7225" y="583425"/>
            <a:ext cx="3826700" cy="58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53b6f5b79_0_0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專案分工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53" name="Google Shape;253;ge53b6f5b79_0_0"/>
          <p:cNvSpPr txBox="1"/>
          <p:nvPr>
            <p:ph idx="1" type="body"/>
          </p:nvPr>
        </p:nvSpPr>
        <p:spPr>
          <a:xfrm>
            <a:off x="3869275" y="864100"/>
            <a:ext cx="7315200" cy="53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sz="2200">
                <a:solidFill>
                  <a:srgbClr val="202124"/>
                </a:solidFill>
                <a:highlight>
                  <a:srgbClr val="FFFFFF"/>
                </a:highlight>
              </a:rPr>
              <a:t>1. PPT(</a:t>
            </a:r>
            <a:r>
              <a:rPr lang="zh-TW" sz="2200">
                <a:solidFill>
                  <a:srgbClr val="202124"/>
                </a:solidFill>
                <a:highlight>
                  <a:srgbClr val="FFFFFF"/>
                </a:highlight>
              </a:rPr>
              <a:t>昀達、宗翰、建宇</a:t>
            </a:r>
            <a:r>
              <a:rPr lang="zh-TW" sz="2200">
                <a:solidFill>
                  <a:srgbClr val="202124"/>
                </a:solidFill>
                <a:highlight>
                  <a:srgbClr val="FFFFFF"/>
                </a:highlight>
              </a:rPr>
              <a:t>)</a:t>
            </a:r>
            <a:endParaRPr sz="2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sz="2200">
                <a:solidFill>
                  <a:srgbClr val="202124"/>
                </a:solidFill>
                <a:highlight>
                  <a:srgbClr val="FFFFFF"/>
                </a:highlight>
              </a:rPr>
              <a:t>2. 程式碼: </a:t>
            </a:r>
            <a:r>
              <a:rPr lang="zh-TW" sz="2200">
                <a:solidFill>
                  <a:srgbClr val="202124"/>
                </a:solidFill>
                <a:highlight>
                  <a:srgbClr val="FFFFFF"/>
                </a:highlight>
              </a:rPr>
              <a:t> </a:t>
            </a:r>
            <a:r>
              <a:rPr lang="zh-TW" sz="2200">
                <a:solidFill>
                  <a:srgbClr val="202124"/>
                </a:solidFill>
                <a:highlight>
                  <a:srgbClr val="FFFFFF"/>
                </a:highlight>
              </a:rPr>
              <a:t> 組員一</a:t>
            </a:r>
            <a:r>
              <a:rPr lang="zh-TW" sz="2200">
                <a:solidFill>
                  <a:srgbClr val="202124"/>
                </a:solidFill>
                <a:highlight>
                  <a:srgbClr val="FFFFFF"/>
                </a:highlight>
              </a:rPr>
              <a:t>起</a:t>
            </a:r>
            <a:r>
              <a:rPr lang="zh-TW" sz="2200">
                <a:solidFill>
                  <a:srgbClr val="202124"/>
                </a:solidFill>
                <a:highlight>
                  <a:srgbClr val="FFFFFF"/>
                </a:highlight>
              </a:rPr>
              <a:t>討論(</a:t>
            </a:r>
            <a:r>
              <a:rPr lang="zh-TW" sz="2200">
                <a:solidFill>
                  <a:srgbClr val="202124"/>
                </a:solidFill>
                <a:highlight>
                  <a:srgbClr val="FFFFFF"/>
                </a:highlight>
              </a:rPr>
              <a:t>建宇、宗翰、昀達</a:t>
            </a:r>
            <a:r>
              <a:rPr lang="zh-TW" sz="2200">
                <a:solidFill>
                  <a:srgbClr val="202124"/>
                </a:solidFill>
                <a:highlight>
                  <a:srgbClr val="FFFFFF"/>
                </a:highlight>
              </a:rPr>
              <a:t>)</a:t>
            </a:r>
            <a:endParaRPr sz="2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sz="2200">
                <a:solidFill>
                  <a:srgbClr val="202124"/>
                </a:solidFill>
                <a:highlight>
                  <a:srgbClr val="FFFFFF"/>
                </a:highlight>
              </a:rPr>
              <a:t>3. </a:t>
            </a:r>
            <a:r>
              <a:rPr lang="zh-TW" sz="2200">
                <a:solidFill>
                  <a:srgbClr val="202124"/>
                </a:solidFill>
                <a:highlight>
                  <a:srgbClr val="FFFFFF"/>
                </a:highlight>
              </a:rPr>
              <a:t>小論文 : 詩詢</a:t>
            </a:r>
            <a:endParaRPr sz="32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6ba388daf_4_11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與社交距離偵測優劣勢分析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59" name="Google Shape;259;ge6ba388daf_4_11"/>
          <p:cNvSpPr txBox="1"/>
          <p:nvPr>
            <p:ph idx="1" type="body"/>
          </p:nvPr>
        </p:nvSpPr>
        <p:spPr>
          <a:xfrm>
            <a:off x="3869275" y="751530"/>
            <a:ext cx="7315200" cy="52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TW" sz="1800">
                <a:solidFill>
                  <a:srgbClr val="FFFFFF"/>
                </a:solidFill>
              </a:rPr>
              <a:t>社交距離偵測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TW" sz="1800">
                <a:solidFill>
                  <a:srgbClr val="FFFFFF"/>
                </a:solidFill>
              </a:rPr>
              <a:t>社交距離偵測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TW" sz="1800">
                <a:solidFill>
                  <a:srgbClr val="FFFFFF"/>
                </a:solidFill>
              </a:rPr>
              <a:t>車禍事故偵測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TW" sz="1800">
                <a:solidFill>
                  <a:srgbClr val="FFFFFF"/>
                </a:solidFill>
              </a:rPr>
              <a:t>優劣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TW" sz="1800">
                <a:solidFill>
                  <a:srgbClr val="FFFFFF"/>
                </a:solidFill>
              </a:rPr>
              <a:t>車禍事故偵測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TW" sz="1800">
                <a:solidFill>
                  <a:srgbClr val="FFFFFF"/>
                </a:solidFill>
              </a:rPr>
              <a:t>優劣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graphicFrame>
        <p:nvGraphicFramePr>
          <p:cNvPr id="260" name="Google Shape;260;ge6ba388daf_4_11"/>
          <p:cNvGraphicFramePr/>
          <p:nvPr/>
        </p:nvGraphicFramePr>
        <p:xfrm>
          <a:off x="4510500" y="232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{459AE6F3-2BCF-46CB-B30B-22DFB3B34D3C}</a:tableStyleId>
              </a:tblPr>
              <a:tblGrid>
                <a:gridCol w="1928675"/>
                <a:gridCol w="1928675"/>
                <a:gridCol w="1928675"/>
              </a:tblGrid>
              <a:tr h="66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社交距離偵測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車禍事故偵測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66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疫情過後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66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開發人員多寡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66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應用領域多寡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61" name="Google Shape;261;ge6ba388daf_4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3239" y="3720575"/>
            <a:ext cx="488975" cy="4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e6ba388daf_4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3239" y="4431550"/>
            <a:ext cx="488975" cy="4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e6ba388daf_4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3239" y="3065625"/>
            <a:ext cx="488975" cy="4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9907e0b89_0_405"/>
          <p:cNvSpPr txBox="1"/>
          <p:nvPr/>
        </p:nvSpPr>
        <p:spPr>
          <a:xfrm>
            <a:off x="2263725" y="2578100"/>
            <a:ext cx="7485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 sz="6000">
                <a:latin typeface="DFKai-SB"/>
                <a:ea typeface="DFKai-SB"/>
                <a:cs typeface="DFKai-SB"/>
                <a:sym typeface="DFKai-SB"/>
              </a:rPr>
              <a:t>感謝聆聽</a:t>
            </a:r>
            <a:endParaRPr i="1" sz="60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984e2f872_0_0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國人事故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傷亡占比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02" name="Google Shape;102;ge984e2f872_0_0"/>
          <p:cNvSpPr txBox="1"/>
          <p:nvPr>
            <p:ph idx="1" type="body"/>
          </p:nvPr>
        </p:nvSpPr>
        <p:spPr>
          <a:xfrm>
            <a:off x="3925300" y="6085532"/>
            <a:ext cx="7315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sz="1500"/>
              <a:t>資料來源:民國109年08月17日 行政院主計總處 綜合統計處</a:t>
            </a:r>
            <a:endParaRPr sz="1500"/>
          </a:p>
        </p:txBody>
      </p:sp>
      <p:pic>
        <p:nvPicPr>
          <p:cNvPr id="103" name="Google Shape;103;ge984e2f87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3225" y="864100"/>
            <a:ext cx="6172200" cy="48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984e2f872_0_8"/>
          <p:cNvSpPr txBox="1"/>
          <p:nvPr>
            <p:ph type="title"/>
          </p:nvPr>
        </p:nvSpPr>
        <p:spPr>
          <a:xfrm>
            <a:off x="252925" y="1123825"/>
            <a:ext cx="29298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車禍事故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歷年件數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09" name="Google Shape;109;ge984e2f872_0_8"/>
          <p:cNvSpPr txBox="1"/>
          <p:nvPr>
            <p:ph idx="1" type="body"/>
          </p:nvPr>
        </p:nvSpPr>
        <p:spPr>
          <a:xfrm>
            <a:off x="4250275" y="5973475"/>
            <a:ext cx="73152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/>
              <a:t>資料來源:</a:t>
            </a:r>
            <a:r>
              <a:rPr lang="zh-TW" u="sng">
                <a:solidFill>
                  <a:schemeClr val="hlink"/>
                </a:solidFill>
                <a:hlinkClick r:id="rId3"/>
              </a:rPr>
              <a:t>道安資訊查詢網</a:t>
            </a:r>
            <a:r>
              <a:rPr lang="zh-TW"/>
              <a:t> </a:t>
            </a:r>
            <a:endParaRPr sz="2300"/>
          </a:p>
        </p:txBody>
      </p:sp>
      <p:pic>
        <p:nvPicPr>
          <p:cNvPr id="110" name="Google Shape;110;ge984e2f872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5822" y="1128450"/>
            <a:ext cx="8011053" cy="460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ge984e2f872_0_8"/>
          <p:cNvCxnSpPr/>
          <p:nvPr/>
        </p:nvCxnSpPr>
        <p:spPr>
          <a:xfrm flipH="1" rot="10800000">
            <a:off x="6264225" y="3900425"/>
            <a:ext cx="2823900" cy="14007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研究目的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17" name="Google Shape;117;p2"/>
          <p:cNvSpPr txBox="1"/>
          <p:nvPr>
            <p:ph idx="1" type="body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當發生車禍時車主失去意識，或無法自行報警求救，周邊也沒有人員可以協助，該如何在黃金時間內送醫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目前有哪些相似的產品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23" name="Google Shape;123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6838" y="962025"/>
            <a:ext cx="7239000" cy="49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目前有哪些相似的產品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29" name="Google Shape;129;p4"/>
          <p:cNvSpPr txBox="1"/>
          <p:nvPr>
            <p:ph idx="1" type="body"/>
          </p:nvPr>
        </p:nvSpPr>
        <p:spPr>
          <a:xfrm>
            <a:off x="3785400" y="550125"/>
            <a:ext cx="7315200" cy="574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0" lang="zh-TW" sz="2800">
                <a:solidFill>
                  <a:srgbClr val="46464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少年撞車頭脊重創　 BMW竟自動報警救一命</a:t>
            </a:r>
            <a:endParaRPr/>
          </a:p>
          <a:p>
            <a:pPr indent="-5587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5587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5587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5587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5587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5587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5587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5587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5587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63830" lvl="0" marL="182880" rtl="0" algn="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zh-TW" sz="1700" u="sng">
                <a:solidFill>
                  <a:schemeClr val="hlink"/>
                </a:solidFill>
                <a:hlinkClick r:id="rId3"/>
              </a:rPr>
              <a:t>https://tw.appledaily.com/international/20191015/TVRJVYULC2CRBH4EMSHZIHUBK4/</a:t>
            </a:r>
            <a:endParaRPr sz="1700"/>
          </a:p>
        </p:txBody>
      </p:sp>
      <p:pic>
        <p:nvPicPr>
          <p:cNvPr id="130" name="Google Shape;13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500" y="2274350"/>
            <a:ext cx="5800100" cy="328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解決方法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36" name="Google Shape;136;p6"/>
          <p:cNvSpPr txBox="1"/>
          <p:nvPr>
            <p:ph idx="1" type="body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/>
              <a:t>CNN : YOLOv4 (</a:t>
            </a:r>
            <a:r>
              <a:rPr lang="zh-TW" sz="1300"/>
              <a:t> </a:t>
            </a:r>
            <a:r>
              <a:rPr b="1" lang="zh-TW" sz="1300">
                <a:solidFill>
                  <a:srgbClr val="3032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You Only Look Once</a:t>
            </a:r>
            <a:r>
              <a:rPr lang="zh-TW"/>
              <a:t>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14325" lvl="0" marL="457200" rtl="0" algn="l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Clr>
                <a:srgbClr val="303233"/>
              </a:buClr>
              <a:buSzPts val="1350"/>
              <a:buFont typeface="Helvetica Neue"/>
              <a:buAutoNum type="arabicPeriod"/>
            </a:pPr>
            <a:r>
              <a:rPr lang="zh-TW" sz="1350">
                <a:solidFill>
                  <a:srgbClr val="3032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將所需要使用的影像放入</a:t>
            </a:r>
            <a:endParaRPr sz="1350">
              <a:solidFill>
                <a:srgbClr val="3032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432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1350"/>
              <a:buFont typeface="Helvetica Neue"/>
              <a:buAutoNum type="arabicPeriod"/>
            </a:pPr>
            <a:r>
              <a:rPr lang="zh-TW" sz="1350">
                <a:solidFill>
                  <a:srgbClr val="3032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再將影像切成NxN的網格</a:t>
            </a:r>
            <a:endParaRPr sz="1350">
              <a:solidFill>
                <a:srgbClr val="3032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432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1350"/>
              <a:buFont typeface="Helvetica Neue"/>
              <a:buAutoNum type="arabicPeriod"/>
            </a:pPr>
            <a:r>
              <a:rPr lang="zh-TW" sz="1350">
                <a:solidFill>
                  <a:srgbClr val="3032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利用圖像分類(</a:t>
            </a:r>
            <a:r>
              <a:rPr lang="zh-TW" sz="135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lambeling</a:t>
            </a:r>
            <a:r>
              <a:rPr lang="zh-TW" sz="1350">
                <a:solidFill>
                  <a:srgbClr val="3032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)和定位，便能預測所要的對象的bounding box 和其對應的類別的機率。</a:t>
            </a:r>
            <a:br>
              <a:rPr lang="zh-TW" sz="1350">
                <a:solidFill>
                  <a:srgbClr val="3032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zh-TW" sz="1350">
                <a:solidFill>
                  <a:srgbClr val="3032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現在YOLOv4應用在智慧城市交通問題，可以在路口即時偵測車輛和車流分析，甚至能控制燈號</a:t>
            </a:r>
            <a:endParaRPr sz="1350">
              <a:solidFill>
                <a:srgbClr val="3032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7925" y="4685200"/>
            <a:ext cx="2149150" cy="12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要使用什麼資料集進行訓練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43" name="Google Shape;143;p5"/>
          <p:cNvSpPr txBox="1"/>
          <p:nvPr>
            <p:ph idx="1" type="body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車禍現場撞擊的車輛照片集: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1.車輛變形圖片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2.正常無損的車輛圖片</a:t>
            </a:r>
            <a:endParaRPr/>
          </a:p>
          <a:p>
            <a:pPr indent="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框架">
  <a:themeElements>
    <a:clrScheme name="框架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2021-07-07T13:44:57Z</dcterms:created>
  <dc:creator>江昀達</dc:creator>
</cp:coreProperties>
</file>